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7"/>
  </p:notesMasterIdLst>
  <p:sldIdLst>
    <p:sldId id="441" r:id="rId5"/>
    <p:sldId id="442" r:id="rId6"/>
    <p:sldId id="343" r:id="rId7"/>
    <p:sldId id="443" r:id="rId8"/>
    <p:sldId id="444" r:id="rId9"/>
    <p:sldId id="445" r:id="rId10"/>
    <p:sldId id="380" r:id="rId11"/>
    <p:sldId id="547" r:id="rId12"/>
    <p:sldId id="548" r:id="rId13"/>
    <p:sldId id="549" r:id="rId14"/>
    <p:sldId id="550" r:id="rId15"/>
    <p:sldId id="348"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88" d="100"/>
          <a:sy n="88" d="100"/>
        </p:scale>
        <p:origin x="876" y="84"/>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7</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3" r:id="rId2"/>
    <p:sldLayoutId id="2147483654" r:id="rId3"/>
    <p:sldLayoutId id="2147483668" r:id="rId4"/>
    <p:sldLayoutId id="2147483669" r:id="rId5"/>
    <p:sldLayoutId id="2147483670" r:id="rId6"/>
    <p:sldLayoutId id="2147483656" r:id="rId7"/>
    <p:sldLayoutId id="2147483657" r:id="rId8"/>
    <p:sldLayoutId id="2147483659"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95000"/>
                  </a:schemeClr>
                </a:solidFill>
              </a:rPr>
              <a:t>Voting application using  Django framework</a:t>
            </a: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1" y="4231479"/>
            <a:ext cx="2102278" cy="990015"/>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a:t>
            </a:r>
            <a:r>
              <a:rPr lang="en-US" sz="1100" dirty="0" err="1">
                <a:solidFill>
                  <a:schemeClr val="bg1"/>
                </a:solidFill>
              </a:rPr>
              <a:t>D.Krishnaveni</a:t>
            </a:r>
            <a:endParaRPr lang="en-US" sz="1100" dirty="0">
              <a:solidFill>
                <a:schemeClr val="bg1"/>
              </a:solidFill>
            </a:endParaRP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au922221104025</a:t>
            </a:r>
          </a:p>
          <a:p>
            <a:pPr marR="0" lvl="0" rtl="0">
              <a:lnSpc>
                <a:spcPct val="100000"/>
              </a:lnSpc>
              <a:spcBef>
                <a:spcPts val="0"/>
              </a:spcBef>
              <a:spcAft>
                <a:spcPts val="200"/>
              </a:spcAft>
            </a:pPr>
            <a:r>
              <a:rPr lang="en-US" sz="1100" dirty="0">
                <a:solidFill>
                  <a:schemeClr val="bg1"/>
                </a:solidFill>
              </a:rPr>
              <a:t>College Name: Theni </a:t>
            </a:r>
            <a:r>
              <a:rPr lang="en-US" sz="1100" dirty="0" err="1">
                <a:solidFill>
                  <a:schemeClr val="bg1"/>
                </a:solidFill>
              </a:rPr>
              <a:t>Kammavar</a:t>
            </a:r>
            <a:r>
              <a:rPr lang="en-US" sz="1100" dirty="0">
                <a:solidFill>
                  <a:schemeClr val="bg1"/>
                </a:solidFill>
              </a:rPr>
              <a:t> Sangam Collage of Technology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FE854-2182-E20E-2468-18933767CCA4}"/>
              </a:ext>
            </a:extLst>
          </p:cNvPr>
          <p:cNvSpPr>
            <a:spLocks noGrp="1"/>
          </p:cNvSpPr>
          <p:nvPr>
            <p:ph type="title"/>
          </p:nvPr>
        </p:nvSpPr>
        <p:spPr>
          <a:xfrm>
            <a:off x="443953" y="629201"/>
            <a:ext cx="7886430" cy="993870"/>
          </a:xfrm>
        </p:spPr>
        <p:txBody>
          <a:bodyPr/>
          <a:lstStyle/>
          <a:p>
            <a:r>
              <a:rPr lang="en-US" sz="2800" b="1" dirty="0"/>
              <a:t>application</a:t>
            </a:r>
          </a:p>
        </p:txBody>
      </p:sp>
      <p:sp>
        <p:nvSpPr>
          <p:cNvPr id="3" name="Subtitle 2">
            <a:extLst>
              <a:ext uri="{FF2B5EF4-FFF2-40B4-BE49-F238E27FC236}">
                <a16:creationId xmlns:a16="http://schemas.microsoft.com/office/drawing/2014/main" id="{801CB883-8421-D18D-3BB4-23A64338A150}"/>
              </a:ext>
            </a:extLst>
          </p:cNvPr>
          <p:cNvSpPr>
            <a:spLocks noGrp="1"/>
          </p:cNvSpPr>
          <p:nvPr>
            <p:ph type="subTitle"/>
          </p:nvPr>
        </p:nvSpPr>
        <p:spPr>
          <a:xfrm>
            <a:off x="966018" y="1245878"/>
            <a:ext cx="3791040" cy="1877267"/>
          </a:xfrm>
        </p:spPr>
        <p:txBody>
          <a:bodyPr/>
          <a:lstStyle/>
          <a:p>
            <a:r>
              <a:rPr lang="en-US" dirty="0"/>
              <a:t>1.The web application for today mobile and digital advanced society to participate in the democratic process over the internet</a:t>
            </a:r>
          </a:p>
          <a:p>
            <a:endParaRPr lang="en-US" dirty="0"/>
          </a:p>
          <a:p>
            <a:r>
              <a:rPr lang="en-US" dirty="0"/>
              <a:t>2.The online voting system offers the highest levels of transparency , control security and efficiency of election processes</a:t>
            </a:r>
          </a:p>
        </p:txBody>
      </p:sp>
    </p:spTree>
    <p:extLst>
      <p:ext uri="{BB962C8B-B14F-4D97-AF65-F5344CB8AC3E}">
        <p14:creationId xmlns:p14="http://schemas.microsoft.com/office/powerpoint/2010/main" val="2158475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B89F7DA-BBF8-39C8-DBEF-1397005EEE8D}"/>
              </a:ext>
            </a:extLst>
          </p:cNvPr>
          <p:cNvSpPr>
            <a:spLocks noGrp="1"/>
          </p:cNvSpPr>
          <p:nvPr>
            <p:ph type="subTitle"/>
          </p:nvPr>
        </p:nvSpPr>
        <p:spPr>
          <a:xfrm>
            <a:off x="457110" y="914400"/>
            <a:ext cx="8229330" cy="2090057"/>
          </a:xfrm>
        </p:spPr>
        <p:txBody>
          <a:bodyPr/>
          <a:lstStyle/>
          <a:p>
            <a:r>
              <a:rPr lang="en-US" b="1" dirty="0"/>
              <a:t>In conclusion </a:t>
            </a:r>
            <a:r>
              <a:rPr lang="en-US" dirty="0"/>
              <a:t>,</a:t>
            </a:r>
          </a:p>
          <a:p>
            <a:r>
              <a:rPr lang="en-US" dirty="0"/>
              <a:t> the development of a voting web application using the Django framework is crucial step towards addressing the need for an efficient and accessible platform for conducting online polls this project aims to provide a user friendly space for organization and individual to create ,manage , participate in polls.</a:t>
            </a:r>
          </a:p>
          <a:p>
            <a:r>
              <a:rPr lang="en-US" dirty="0"/>
              <a:t>Promoting transparency and trust in the democratic process with a focus on simplicity security and real time result reporting the application aims to empower users to make informed decisions and enhance civic engagement.</a:t>
            </a:r>
          </a:p>
        </p:txBody>
      </p:sp>
    </p:spTree>
    <p:extLst>
      <p:ext uri="{BB962C8B-B14F-4D97-AF65-F5344CB8AC3E}">
        <p14:creationId xmlns:p14="http://schemas.microsoft.com/office/powerpoint/2010/main" val="2560605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t>
            </a:r>
          </a:p>
          <a:p>
            <a:pPr marL="173736" indent="-173736">
              <a:spcAft>
                <a:spcPts val="800"/>
              </a:spcAft>
              <a:buClr>
                <a:srgbClr val="213163"/>
              </a:buClr>
              <a:buFont typeface="Arial" panose="020B0604020202020204" pitchFamily="34" charset="0"/>
              <a:buChar char="•"/>
            </a:pPr>
            <a:r>
              <a:rPr lang="en-US" dirty="0"/>
              <a:t>Proposed Solution </a:t>
            </a:r>
          </a:p>
          <a:p>
            <a:pPr marL="173736" indent="-173736">
              <a:spcAft>
                <a:spcPts val="800"/>
              </a:spcAft>
              <a:buClr>
                <a:srgbClr val="213163"/>
              </a:buClr>
              <a:buFont typeface="Arial" panose="020B0604020202020204" pitchFamily="34" charset="0"/>
              <a:buChar char="•"/>
            </a:pPr>
            <a:r>
              <a:rPr lang="en-US" dirty="0"/>
              <a:t>System architecture</a:t>
            </a:r>
          </a:p>
          <a:p>
            <a:pPr marL="173736" indent="-173736">
              <a:spcAft>
                <a:spcPts val="800"/>
              </a:spcAft>
              <a:buClr>
                <a:srgbClr val="213163"/>
              </a:buClr>
              <a:buFont typeface="Arial" panose="020B0604020202020204" pitchFamily="34" charset="0"/>
              <a:buChar char="•"/>
            </a:pPr>
            <a:r>
              <a:rPr lang="en-US" dirty="0"/>
              <a:t>Technology used</a:t>
            </a:r>
          </a:p>
          <a:p>
            <a:pPr marL="173736" indent="-173736">
              <a:spcAft>
                <a:spcPts val="800"/>
              </a:spcAft>
              <a:buClr>
                <a:srgbClr val="213163"/>
              </a:buClr>
              <a:buFont typeface="Arial" panose="020B0604020202020204" pitchFamily="34" charset="0"/>
              <a:buChar char="•"/>
            </a:pPr>
            <a:r>
              <a:rPr lang="en-US" dirty="0"/>
              <a:t>application</a:t>
            </a:r>
          </a:p>
          <a:p>
            <a:pPr marL="173736" indent="-173736">
              <a:spcAft>
                <a:spcPts val="800"/>
              </a:spcAft>
              <a:buClr>
                <a:srgbClr val="213163"/>
              </a:buClr>
              <a:buFont typeface="Arial" panose="020B0604020202020204" pitchFamily="34" charset="0"/>
              <a:buChar char="•"/>
            </a:pPr>
            <a:r>
              <a:rPr lang="en-US" dirty="0"/>
              <a:t>Conclusion</a:t>
            </a:r>
          </a:p>
          <a:p>
            <a:pPr>
              <a:spcAft>
                <a:spcPts val="800"/>
              </a:spcAft>
              <a:buClr>
                <a:srgbClr val="213163"/>
              </a:buClr>
            </a:pPr>
            <a:endParaRPr lang="en-US" dirty="0"/>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314265" y="950917"/>
            <a:ext cx="4437065" cy="3754874"/>
          </a:xfrm>
          <a:prstGeom prst="rect">
            <a:avLst/>
          </a:prstGeom>
          <a:noFill/>
        </p:spPr>
        <p:txBody>
          <a:bodyPr wrap="square" lIns="91440" tIns="45720" rIns="91440" bIns="45720" anchor="t">
            <a:spAutoFit/>
          </a:bodyPr>
          <a:lstStyle/>
          <a:p>
            <a:r>
              <a:rPr lang="en-US" dirty="0"/>
              <a:t>  1.We are developing a voting application system by taking advantage of the centralized database with a web interface</a:t>
            </a:r>
          </a:p>
          <a:p>
            <a:endParaRPr lang="en-US" dirty="0"/>
          </a:p>
          <a:p>
            <a:r>
              <a:rPr lang="en-US" dirty="0"/>
              <a:t>  2.The main concept of this project is to build a website , which should be able to allow people to cast their vote by online</a:t>
            </a:r>
          </a:p>
          <a:p>
            <a:endParaRPr lang="en-US" dirty="0"/>
          </a:p>
          <a:p>
            <a:r>
              <a:rPr lang="en-US" dirty="0"/>
              <a:t>  3.Time saving , working load reduced , information available at time and it provide security for the clean</a:t>
            </a:r>
          </a:p>
          <a:p>
            <a:r>
              <a:rPr lang="en-US" b="1" dirty="0"/>
              <a:t>    </a:t>
            </a:r>
          </a:p>
          <a:p>
            <a:r>
              <a:rPr lang="en-US" b="1" dirty="0"/>
              <a:t>  primary goal of our project is,</a:t>
            </a:r>
          </a:p>
          <a:p>
            <a:r>
              <a:rPr lang="en-US" dirty="0"/>
              <a:t>To develop a user-friendly and secure voting web application using Django framework . the application will serve s a centralized platforms for organization , communities and individuals to create, manage and participate in online polls</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4" name="TextBox 3">
            <a:extLst>
              <a:ext uri="{FF2B5EF4-FFF2-40B4-BE49-F238E27FC236}">
                <a16:creationId xmlns:a16="http://schemas.microsoft.com/office/drawing/2014/main" id="{82F58B88-2A05-E42F-CF2F-B01ED8FB6BFA}"/>
              </a:ext>
            </a:extLst>
          </p:cNvPr>
          <p:cNvSpPr txBox="1"/>
          <p:nvPr/>
        </p:nvSpPr>
        <p:spPr>
          <a:xfrm>
            <a:off x="185737" y="1095655"/>
            <a:ext cx="4794157" cy="1384995"/>
          </a:xfrm>
          <a:prstGeom prst="rect">
            <a:avLst/>
          </a:prstGeom>
          <a:noFill/>
        </p:spPr>
        <p:txBody>
          <a:bodyPr wrap="square" rtlCol="0">
            <a:spAutoFit/>
          </a:bodyPr>
          <a:lstStyle/>
          <a:p>
            <a:r>
              <a:rPr lang="en-US" dirty="0"/>
              <a:t>As information technology evolves over time ,the need for a better ,faster , more conventional and secure online voting is essential requirements</a:t>
            </a:r>
          </a:p>
          <a:p>
            <a:r>
              <a:rPr lang="en-US" dirty="0"/>
              <a:t>The security is one of the main concerns , such as authentication ,confidentiality , integrity and non-repetition .it is not an easy task to achieve secure voting</a:t>
            </a:r>
          </a:p>
        </p:txBody>
      </p:sp>
    </p:spTree>
    <p:extLst>
      <p:ext uri="{BB962C8B-B14F-4D97-AF65-F5344CB8AC3E}">
        <p14:creationId xmlns:p14="http://schemas.microsoft.com/office/powerpoint/2010/main" val="633714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Final Seminar is to present the outcomes and advancements made in the project “voting application using Django framework “</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994524"/>
            <a:ext cx="8874130" cy="3426579"/>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1" i="0" dirty="0">
                <a:solidFill>
                  <a:srgbClr val="0D0D0D"/>
                </a:solidFill>
                <a:effectLst/>
                <a:latin typeface="Söhne"/>
              </a:rPr>
              <a:t>User Authentication</a:t>
            </a:r>
            <a:r>
              <a:rPr lang="en-US" sz="1600" b="0" i="0" dirty="0">
                <a:solidFill>
                  <a:srgbClr val="0D0D0D"/>
                </a:solidFill>
                <a:effectLst/>
                <a:latin typeface="Söhne"/>
              </a:rPr>
              <a:t>: Implement user authentication to allow users to sign up, log in, and log out securely. Django provides built-in authentication tools to help with this.</a:t>
            </a:r>
            <a:endParaRPr lang="en-US" sz="1600" b="1" i="0" dirty="0">
              <a:solidFill>
                <a:srgbClr val="000000"/>
              </a:solidFill>
              <a:effectLst/>
            </a:endParaRPr>
          </a:p>
          <a:p>
            <a:pPr marL="285750" indent="-285750" algn="l" rtl="0" fontAlgn="base">
              <a:spcAft>
                <a:spcPts val="800"/>
              </a:spcAft>
              <a:buClr>
                <a:srgbClr val="213163"/>
              </a:buClr>
              <a:buFont typeface="Arial" panose="020B0604020202020204" pitchFamily="34" charset="0"/>
              <a:buChar char="•"/>
            </a:pPr>
            <a:r>
              <a:rPr lang="en-US" b="1" i="0" dirty="0">
                <a:solidFill>
                  <a:srgbClr val="000000"/>
                </a:solidFill>
                <a:effectLst/>
              </a:rPr>
              <a:t>Real-time Processing Optimization: </a:t>
            </a:r>
            <a:r>
              <a:rPr lang="en-US" b="0" i="0" dirty="0">
                <a:solidFill>
                  <a:srgbClr val="0D0D0D"/>
                </a:solidFill>
                <a:effectLst/>
                <a:latin typeface="Söhne"/>
              </a:rPr>
              <a:t> </a:t>
            </a:r>
            <a:r>
              <a:rPr lang="en-US" sz="1600" b="0" i="0" dirty="0">
                <a:solidFill>
                  <a:srgbClr val="0D0D0D"/>
                </a:solidFill>
                <a:effectLst/>
                <a:latin typeface="Söhne"/>
              </a:rPr>
              <a:t>Implement real-time updates using technologies like </a:t>
            </a:r>
            <a:r>
              <a:rPr lang="en-US" sz="1600" b="0" i="0" dirty="0" err="1">
                <a:solidFill>
                  <a:srgbClr val="0D0D0D"/>
                </a:solidFill>
                <a:effectLst/>
                <a:latin typeface="Söhne"/>
              </a:rPr>
              <a:t>WebSockets</a:t>
            </a:r>
            <a:r>
              <a:rPr lang="en-US" sz="1600" b="0" i="0" dirty="0">
                <a:solidFill>
                  <a:srgbClr val="0D0D0D"/>
                </a:solidFill>
                <a:effectLst/>
                <a:latin typeface="Söhne"/>
              </a:rPr>
              <a:t> or AJAX to show live vote counts without refreshing the page</a:t>
            </a:r>
            <a:r>
              <a:rPr lang="en-US" b="0" i="0" dirty="0">
                <a:solidFill>
                  <a:srgbClr val="0D0D0D"/>
                </a:solidFill>
                <a:effectLst/>
                <a:latin typeface="Söhne"/>
              </a:rPr>
              <a:t>.</a:t>
            </a:r>
          </a:p>
          <a:p>
            <a:pPr marL="285750" indent="-285750" algn="l">
              <a:buFont typeface="Arial" panose="020B0604020202020204" pitchFamily="34" charset="0"/>
              <a:buChar char="•"/>
            </a:pPr>
            <a:r>
              <a:rPr lang="en-US" sz="1600" b="1" i="0" dirty="0">
                <a:solidFill>
                  <a:srgbClr val="0D0D0D"/>
                </a:solidFill>
                <a:effectLst/>
                <a:latin typeface="Söhne"/>
              </a:rPr>
              <a:t>  </a:t>
            </a:r>
            <a:r>
              <a:rPr lang="en-US" sz="1600" b="1" dirty="0">
                <a:solidFill>
                  <a:srgbClr val="0D0D0D"/>
                </a:solidFill>
                <a:latin typeface="Söhne"/>
              </a:rPr>
              <a:t> </a:t>
            </a:r>
            <a:r>
              <a:rPr lang="en-US" sz="1600" b="1" i="0" dirty="0">
                <a:solidFill>
                  <a:srgbClr val="0D0D0D"/>
                </a:solidFill>
                <a:effectLst/>
                <a:latin typeface="Söhne"/>
              </a:rPr>
              <a:t>Security</a:t>
            </a:r>
            <a:r>
              <a:rPr lang="en-US" sz="1600" b="0" i="0" dirty="0">
                <a:solidFill>
                  <a:srgbClr val="0D0D0D"/>
                </a:solidFill>
                <a:effectLst/>
                <a:latin typeface="Söhne"/>
              </a:rPr>
              <a:t>: Implement security measures to prevent unauthorized access and protect user data. This      includes proper authentication, authorization, and validation of user input.</a:t>
            </a:r>
            <a:endParaRPr lang="en-US" dirty="0"/>
          </a:p>
          <a:p>
            <a:pPr algn="l" rtl="0" fontAlgn="base">
              <a:spcAft>
                <a:spcPts val="800"/>
              </a:spcAft>
              <a:buClr>
                <a:srgbClr val="213163"/>
              </a:buClr>
            </a:pPr>
            <a:r>
              <a:rPr lang="en-US" b="1" i="0" dirty="0">
                <a:solidFill>
                  <a:srgbClr val="000000"/>
                </a:solidFill>
                <a:effectLst/>
              </a:rPr>
              <a:t>   </a:t>
            </a:r>
          </a:p>
          <a:p>
            <a:pPr marL="285750" indent="-285750" algn="l" rtl="0" fontAlgn="base">
              <a:spcAft>
                <a:spcPts val="800"/>
              </a:spcAft>
              <a:buClr>
                <a:srgbClr val="213163"/>
              </a:buClr>
              <a:buFont typeface="Arial" panose="020B0604020202020204" pitchFamily="34" charset="0"/>
              <a:buChar char="•"/>
            </a:pPr>
            <a:r>
              <a:rPr lang="en-US" b="1" dirty="0"/>
              <a:t>   </a:t>
            </a:r>
            <a:r>
              <a:rPr lang="en-US" b="1" i="0" dirty="0">
                <a:solidFill>
                  <a:srgbClr val="000000"/>
                </a:solidFill>
                <a:effectLst/>
              </a:rPr>
              <a:t>User Interface Integration: </a:t>
            </a:r>
            <a:r>
              <a:rPr lang="en-US" sz="1600" b="0" i="0" dirty="0">
                <a:solidFill>
                  <a:srgbClr val="0D0D0D"/>
                </a:solidFill>
                <a:effectLst/>
                <a:latin typeface="Söhne"/>
              </a:rPr>
              <a:t>Develop a user-friendly interface for the application, including voting forms,  result displays, and navigation menus. Consider usability and accessibility principles to ensure a positive user experience</a:t>
            </a:r>
            <a:r>
              <a:rPr lang="en-US" b="0" i="0" dirty="0">
                <a:solidFill>
                  <a:srgbClr val="0D0D0D"/>
                </a:solidFill>
                <a:effectLst/>
                <a:latin typeface="Söhne"/>
              </a:rPr>
              <a:t>.</a:t>
            </a:r>
            <a:endParaRPr lang="en-US" b="1" i="0" dirty="0">
              <a:solidFill>
                <a:srgbClr val="000000"/>
              </a:solidFill>
              <a:effectLst/>
            </a:endParaRPr>
          </a:p>
          <a:p>
            <a:pPr marL="285750" indent="-285750" algn="l" rtl="0" fontAlgn="base">
              <a:spcAft>
                <a:spcPts val="800"/>
              </a:spcAft>
              <a:buClr>
                <a:srgbClr val="213163"/>
              </a:buClr>
              <a:buFont typeface="Arial" panose="020B0604020202020204" pitchFamily="34" charset="0"/>
              <a:buChar char="•"/>
            </a:pPr>
            <a:r>
              <a:rPr lang="en-US" b="1" i="0" dirty="0">
                <a:solidFill>
                  <a:srgbClr val="000000"/>
                </a:solidFill>
                <a:effectLst/>
              </a:rPr>
              <a:t>Scalability :</a:t>
            </a:r>
            <a:r>
              <a:rPr lang="en-US" sz="1600" b="0" i="0" dirty="0">
                <a:solidFill>
                  <a:srgbClr val="0D0D0D"/>
                </a:solidFill>
                <a:effectLst/>
                <a:latin typeface="Söhne"/>
              </a:rPr>
              <a:t>Design the application to handle a large number of users and votes efficiently. Consider techniques such as caching, database optimization, and horizontal scaling to improve performance.</a:t>
            </a:r>
            <a:endParaRPr lang="en-US" sz="160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85737" y="509092"/>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286229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p>
          <a:p>
            <a:pPr>
              <a:spcAft>
                <a:spcPts val="800"/>
              </a:spcAft>
              <a:buClr>
                <a:srgbClr val="213163"/>
              </a:buClr>
            </a:pPr>
            <a:r>
              <a:rPr lang="en-US" b="1" dirty="0"/>
              <a:t> if secure and convenient voting system is provided it will be used more frequently to collect peoples opinion for much kind of political and social decisions through cyber space.</a:t>
            </a:r>
          </a:p>
          <a:p>
            <a:pPr marL="173736" indent="-173736">
              <a:spcAft>
                <a:spcPts val="800"/>
              </a:spcAft>
              <a:buClr>
                <a:srgbClr val="213163"/>
              </a:buClr>
              <a:buFont typeface="Arial" panose="020B0604020202020204" pitchFamily="34" charset="0"/>
              <a:buChar char="•"/>
            </a:pPr>
            <a:r>
              <a:rPr lang="en-US" b="1" dirty="0"/>
              <a:t>This system has been developed to simplifying the process of organizing elections and make it convenient for voters to vote remotely from their home computers while taking into consideration security ,anonymity an providing auditioning capabilities</a:t>
            </a:r>
            <a:endParaRPr lang="en-US" dirty="0"/>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architecture</a:t>
            </a:r>
          </a:p>
        </p:txBody>
      </p:sp>
      <p:sp>
        <p:nvSpPr>
          <p:cNvPr id="3" name="Rectangle 2">
            <a:extLst>
              <a:ext uri="{FF2B5EF4-FFF2-40B4-BE49-F238E27FC236}">
                <a16:creationId xmlns:a16="http://schemas.microsoft.com/office/drawing/2014/main" id="{0C8667A6-353E-CE86-EFE8-91182E4A34CE}"/>
              </a:ext>
            </a:extLst>
          </p:cNvPr>
          <p:cNvSpPr/>
          <p:nvPr/>
        </p:nvSpPr>
        <p:spPr>
          <a:xfrm>
            <a:off x="478972" y="1273628"/>
            <a:ext cx="1186543" cy="402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7" name="Oval 6">
            <a:extLst>
              <a:ext uri="{FF2B5EF4-FFF2-40B4-BE49-F238E27FC236}">
                <a16:creationId xmlns:a16="http://schemas.microsoft.com/office/drawing/2014/main" id="{91142930-B6AB-97CB-95DD-334CCF3DAF5E}"/>
              </a:ext>
            </a:extLst>
          </p:cNvPr>
          <p:cNvSpPr/>
          <p:nvPr/>
        </p:nvSpPr>
        <p:spPr>
          <a:xfrm>
            <a:off x="2748641" y="1251814"/>
            <a:ext cx="2133600" cy="5878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Registration process</a:t>
            </a:r>
          </a:p>
        </p:txBody>
      </p:sp>
      <p:sp>
        <p:nvSpPr>
          <p:cNvPr id="8" name="Rectangle 7">
            <a:extLst>
              <a:ext uri="{FF2B5EF4-FFF2-40B4-BE49-F238E27FC236}">
                <a16:creationId xmlns:a16="http://schemas.microsoft.com/office/drawing/2014/main" id="{75FA98FB-972E-C257-42AF-AD657A36F6A6}"/>
              </a:ext>
            </a:extLst>
          </p:cNvPr>
          <p:cNvSpPr/>
          <p:nvPr/>
        </p:nvSpPr>
        <p:spPr>
          <a:xfrm>
            <a:off x="5965371" y="1181100"/>
            <a:ext cx="1654628" cy="495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candidate</a:t>
            </a:r>
          </a:p>
        </p:txBody>
      </p:sp>
      <p:sp>
        <p:nvSpPr>
          <p:cNvPr id="9" name="Rectangle 8">
            <a:extLst>
              <a:ext uri="{FF2B5EF4-FFF2-40B4-BE49-F238E27FC236}">
                <a16:creationId xmlns:a16="http://schemas.microsoft.com/office/drawing/2014/main" id="{58B00F88-0018-2DA9-B0C2-9520F328C6CB}"/>
              </a:ext>
            </a:extLst>
          </p:cNvPr>
          <p:cNvSpPr/>
          <p:nvPr/>
        </p:nvSpPr>
        <p:spPr>
          <a:xfrm>
            <a:off x="5965371" y="2373086"/>
            <a:ext cx="1654628" cy="495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Registered candidate</a:t>
            </a:r>
          </a:p>
        </p:txBody>
      </p:sp>
      <p:sp>
        <p:nvSpPr>
          <p:cNvPr id="10" name="Rectangle 9">
            <a:extLst>
              <a:ext uri="{FF2B5EF4-FFF2-40B4-BE49-F238E27FC236}">
                <a16:creationId xmlns:a16="http://schemas.microsoft.com/office/drawing/2014/main" id="{DDD1CB83-13F8-937F-83FD-9A0BB3C4A648}"/>
              </a:ext>
            </a:extLst>
          </p:cNvPr>
          <p:cNvSpPr/>
          <p:nvPr/>
        </p:nvSpPr>
        <p:spPr>
          <a:xfrm>
            <a:off x="6101441" y="3309258"/>
            <a:ext cx="1747159" cy="13498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5406194-9D39-AD7D-3F9C-52514D55A83A}"/>
              </a:ext>
            </a:extLst>
          </p:cNvPr>
          <p:cNvSpPr/>
          <p:nvPr/>
        </p:nvSpPr>
        <p:spPr>
          <a:xfrm>
            <a:off x="6428009" y="3516090"/>
            <a:ext cx="1066801" cy="3918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 candidate</a:t>
            </a:r>
          </a:p>
        </p:txBody>
      </p:sp>
      <p:sp>
        <p:nvSpPr>
          <p:cNvPr id="12" name="Rectangle 11">
            <a:extLst>
              <a:ext uri="{FF2B5EF4-FFF2-40B4-BE49-F238E27FC236}">
                <a16:creationId xmlns:a16="http://schemas.microsoft.com/office/drawing/2014/main" id="{576EFBB0-00D8-12AC-E7C1-23261F211749}"/>
              </a:ext>
            </a:extLst>
          </p:cNvPr>
          <p:cNvSpPr/>
          <p:nvPr/>
        </p:nvSpPr>
        <p:spPr>
          <a:xfrm>
            <a:off x="6368139" y="4011387"/>
            <a:ext cx="1186543" cy="544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  candidate details</a:t>
            </a:r>
          </a:p>
        </p:txBody>
      </p:sp>
      <p:sp>
        <p:nvSpPr>
          <p:cNvPr id="13" name="Rectangle: Rounded Corners 12">
            <a:extLst>
              <a:ext uri="{FF2B5EF4-FFF2-40B4-BE49-F238E27FC236}">
                <a16:creationId xmlns:a16="http://schemas.microsoft.com/office/drawing/2014/main" id="{E2303D1A-DAE1-2903-7C89-C6C8CFDEEC84}"/>
              </a:ext>
            </a:extLst>
          </p:cNvPr>
          <p:cNvSpPr/>
          <p:nvPr/>
        </p:nvSpPr>
        <p:spPr>
          <a:xfrm>
            <a:off x="3287485" y="3967845"/>
            <a:ext cx="914400" cy="5878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admin</a:t>
            </a:r>
          </a:p>
        </p:txBody>
      </p:sp>
      <p:sp>
        <p:nvSpPr>
          <p:cNvPr id="14" name="Oval 13">
            <a:extLst>
              <a:ext uri="{FF2B5EF4-FFF2-40B4-BE49-F238E27FC236}">
                <a16:creationId xmlns:a16="http://schemas.microsoft.com/office/drawing/2014/main" id="{AA86C793-86E5-1A5D-B3A6-AB89D34987C9}"/>
              </a:ext>
            </a:extLst>
          </p:cNvPr>
          <p:cNvSpPr/>
          <p:nvPr/>
        </p:nvSpPr>
        <p:spPr>
          <a:xfrm>
            <a:off x="2677885" y="2163536"/>
            <a:ext cx="1888672" cy="4082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database</a:t>
            </a:r>
          </a:p>
        </p:txBody>
      </p:sp>
      <p:sp>
        <p:nvSpPr>
          <p:cNvPr id="15" name="Oval 14">
            <a:extLst>
              <a:ext uri="{FF2B5EF4-FFF2-40B4-BE49-F238E27FC236}">
                <a16:creationId xmlns:a16="http://schemas.microsoft.com/office/drawing/2014/main" id="{6F116EE2-3DF2-5962-3FD4-68EDA525373C}"/>
              </a:ext>
            </a:extLst>
          </p:cNvPr>
          <p:cNvSpPr/>
          <p:nvPr/>
        </p:nvSpPr>
        <p:spPr>
          <a:xfrm>
            <a:off x="2748641" y="2868386"/>
            <a:ext cx="1747159" cy="4082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voting</a:t>
            </a:r>
          </a:p>
        </p:txBody>
      </p:sp>
      <p:sp>
        <p:nvSpPr>
          <p:cNvPr id="16" name="Rectangle 15">
            <a:extLst>
              <a:ext uri="{FF2B5EF4-FFF2-40B4-BE49-F238E27FC236}">
                <a16:creationId xmlns:a16="http://schemas.microsoft.com/office/drawing/2014/main" id="{051C88F6-9954-49E0-05C8-79E9EF4C38FD}"/>
              </a:ext>
            </a:extLst>
          </p:cNvPr>
          <p:cNvSpPr/>
          <p:nvPr/>
        </p:nvSpPr>
        <p:spPr>
          <a:xfrm>
            <a:off x="478972" y="2114551"/>
            <a:ext cx="1507671" cy="7048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Registered voter</a:t>
            </a:r>
          </a:p>
        </p:txBody>
      </p:sp>
      <p:sp>
        <p:nvSpPr>
          <p:cNvPr id="17" name="Rectangle 16">
            <a:extLst>
              <a:ext uri="{FF2B5EF4-FFF2-40B4-BE49-F238E27FC236}">
                <a16:creationId xmlns:a16="http://schemas.microsoft.com/office/drawing/2014/main" id="{B0171FE5-07EE-9ECB-99DF-31425DFECFD9}"/>
              </a:ext>
            </a:extLst>
          </p:cNvPr>
          <p:cNvSpPr/>
          <p:nvPr/>
        </p:nvSpPr>
        <p:spPr>
          <a:xfrm>
            <a:off x="468087" y="3505291"/>
            <a:ext cx="166823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 &amp; </a:t>
            </a:r>
          </a:p>
          <a:p>
            <a:pPr algn="ctr"/>
            <a:r>
              <a:rPr lang="en-US" dirty="0"/>
              <a:t>Add voter details</a:t>
            </a:r>
          </a:p>
        </p:txBody>
      </p:sp>
      <p:cxnSp>
        <p:nvCxnSpPr>
          <p:cNvPr id="19" name="Straight Arrow Connector 18">
            <a:extLst>
              <a:ext uri="{FF2B5EF4-FFF2-40B4-BE49-F238E27FC236}">
                <a16:creationId xmlns:a16="http://schemas.microsoft.com/office/drawing/2014/main" id="{CA4D55BA-1822-6FA7-A40E-8D9A50076D50}"/>
              </a:ext>
            </a:extLst>
          </p:cNvPr>
          <p:cNvCxnSpPr>
            <a:cxnSpLocks/>
          </p:cNvCxnSpPr>
          <p:nvPr/>
        </p:nvCxnSpPr>
        <p:spPr>
          <a:xfrm>
            <a:off x="1737634" y="1486212"/>
            <a:ext cx="974269" cy="41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7ADE522-7531-9693-65B5-8DAF208EAF99}"/>
              </a:ext>
            </a:extLst>
          </p:cNvPr>
          <p:cNvCxnSpPr/>
          <p:nvPr/>
        </p:nvCxnSpPr>
        <p:spPr>
          <a:xfrm>
            <a:off x="2041444" y="2466976"/>
            <a:ext cx="61231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C44679A0-BA62-7AA2-049E-00724C6F4402}"/>
              </a:ext>
            </a:extLst>
          </p:cNvPr>
          <p:cNvCxnSpPr>
            <a:cxnSpLocks/>
          </p:cNvCxnSpPr>
          <p:nvPr/>
        </p:nvCxnSpPr>
        <p:spPr>
          <a:xfrm>
            <a:off x="1072243" y="2909207"/>
            <a:ext cx="0" cy="4027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C83F3AC-B0B8-7BE1-779D-4310FE80C883}"/>
              </a:ext>
            </a:extLst>
          </p:cNvPr>
          <p:cNvCxnSpPr/>
          <p:nvPr/>
        </p:nvCxnSpPr>
        <p:spPr>
          <a:xfrm flipV="1">
            <a:off x="4566557" y="2699657"/>
            <a:ext cx="1289957" cy="3728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012EB7D-A2F7-AED8-CE5B-526278CD5FAD}"/>
              </a:ext>
            </a:extLst>
          </p:cNvPr>
          <p:cNvCxnSpPr>
            <a:endCxn id="14" idx="6"/>
          </p:cNvCxnSpPr>
          <p:nvPr/>
        </p:nvCxnSpPr>
        <p:spPr>
          <a:xfrm flipH="1" flipV="1">
            <a:off x="4566557" y="2367643"/>
            <a:ext cx="1289957" cy="1616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A54B469-B503-91F1-16DF-D77D73B587D7}"/>
              </a:ext>
            </a:extLst>
          </p:cNvPr>
          <p:cNvCxnSpPr>
            <a:endCxn id="7" idx="6"/>
          </p:cNvCxnSpPr>
          <p:nvPr/>
        </p:nvCxnSpPr>
        <p:spPr>
          <a:xfrm flipH="1">
            <a:off x="4882241" y="1428750"/>
            <a:ext cx="974273" cy="116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9EE923A-4CA9-43C3-242F-60BE19979387}"/>
              </a:ext>
            </a:extLst>
          </p:cNvPr>
          <p:cNvCxnSpPr>
            <a:stCxn id="10" idx="0"/>
          </p:cNvCxnSpPr>
          <p:nvPr/>
        </p:nvCxnSpPr>
        <p:spPr>
          <a:xfrm flipH="1" flipV="1">
            <a:off x="6961409" y="2909207"/>
            <a:ext cx="13612" cy="4000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0071793-A872-D85C-DA9E-E134DDC6561F}"/>
              </a:ext>
            </a:extLst>
          </p:cNvPr>
          <p:cNvCxnSpPr>
            <a:endCxn id="13" idx="3"/>
          </p:cNvCxnSpPr>
          <p:nvPr/>
        </p:nvCxnSpPr>
        <p:spPr>
          <a:xfrm flipH="1" flipV="1">
            <a:off x="4201885" y="4261760"/>
            <a:ext cx="1763486" cy="157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88724F4B-9C7E-E1ED-3721-0EBB8184B92E}"/>
              </a:ext>
            </a:extLst>
          </p:cNvPr>
          <p:cNvCxnSpPr>
            <a:stCxn id="13" idx="1"/>
          </p:cNvCxnSpPr>
          <p:nvPr/>
        </p:nvCxnSpPr>
        <p:spPr>
          <a:xfrm flipH="1" flipV="1">
            <a:off x="2136322" y="4093029"/>
            <a:ext cx="1151163" cy="1687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3EE775BB-3255-8F28-FBD6-52DD7758B534}"/>
              </a:ext>
            </a:extLst>
          </p:cNvPr>
          <p:cNvCxnSpPr/>
          <p:nvPr/>
        </p:nvCxnSpPr>
        <p:spPr>
          <a:xfrm flipH="1" flipV="1">
            <a:off x="1986643" y="2819401"/>
            <a:ext cx="691242" cy="1741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38C7946B-C85A-9B2A-39C8-782E4AEB5981}"/>
              </a:ext>
            </a:extLst>
          </p:cNvPr>
          <p:cNvCxnSpPr>
            <a:cxnSpLocks/>
            <a:endCxn id="14" idx="0"/>
          </p:cNvCxnSpPr>
          <p:nvPr/>
        </p:nvCxnSpPr>
        <p:spPr>
          <a:xfrm flipH="1">
            <a:off x="3622221" y="1839643"/>
            <a:ext cx="78922" cy="32389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79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2ECDC-1B2C-5D9E-AD94-C06338A57306}"/>
              </a:ext>
            </a:extLst>
          </p:cNvPr>
          <p:cNvSpPr>
            <a:spLocks noGrp="1"/>
          </p:cNvSpPr>
          <p:nvPr>
            <p:ph type="title"/>
          </p:nvPr>
        </p:nvSpPr>
        <p:spPr/>
        <p:txBody>
          <a:bodyPr/>
          <a:lstStyle/>
          <a:p>
            <a:r>
              <a:rPr lang="en-US" sz="2900" dirty="0"/>
              <a:t>Technology used</a:t>
            </a:r>
          </a:p>
        </p:txBody>
      </p:sp>
      <p:sp>
        <p:nvSpPr>
          <p:cNvPr id="3" name="Subtitle 2">
            <a:extLst>
              <a:ext uri="{FF2B5EF4-FFF2-40B4-BE49-F238E27FC236}">
                <a16:creationId xmlns:a16="http://schemas.microsoft.com/office/drawing/2014/main" id="{9FFE8937-6256-4B38-8D66-BAA04DEF26C6}"/>
              </a:ext>
            </a:extLst>
          </p:cNvPr>
          <p:cNvSpPr>
            <a:spLocks noGrp="1"/>
          </p:cNvSpPr>
          <p:nvPr>
            <p:ph type="subTitle"/>
          </p:nvPr>
        </p:nvSpPr>
        <p:spPr>
          <a:xfrm>
            <a:off x="1055913" y="974790"/>
            <a:ext cx="8174811" cy="2982960"/>
          </a:xfrm>
        </p:spPr>
        <p:txBody>
          <a:bodyPr/>
          <a:lstStyle/>
          <a:p>
            <a:r>
              <a:rPr lang="en-US" b="1" dirty="0"/>
              <a:t>Software requirements</a:t>
            </a:r>
          </a:p>
          <a:p>
            <a:r>
              <a:rPr lang="en-US" b="1" dirty="0"/>
              <a:t>   Front-end:</a:t>
            </a:r>
          </a:p>
          <a:p>
            <a:r>
              <a:rPr lang="en-US" dirty="0"/>
              <a:t>     HTML</a:t>
            </a:r>
          </a:p>
          <a:p>
            <a:r>
              <a:rPr lang="en-US" dirty="0"/>
              <a:t>      CSS</a:t>
            </a:r>
          </a:p>
          <a:p>
            <a:r>
              <a:rPr lang="en-US" dirty="0"/>
              <a:t>  JavaScript</a:t>
            </a:r>
          </a:p>
          <a:p>
            <a:r>
              <a:rPr lang="en-US" dirty="0"/>
              <a:t>     python</a:t>
            </a:r>
          </a:p>
          <a:p>
            <a:endParaRPr lang="en-US" dirty="0"/>
          </a:p>
          <a:p>
            <a:r>
              <a:rPr lang="en-US" b="1" dirty="0"/>
              <a:t>   Back-end</a:t>
            </a:r>
          </a:p>
          <a:p>
            <a:r>
              <a:rPr lang="en-US" dirty="0"/>
              <a:t>     My </a:t>
            </a:r>
            <a:r>
              <a:rPr lang="en-US" dirty="0" err="1"/>
              <a:t>sql</a:t>
            </a:r>
            <a:endParaRPr lang="en-US" dirty="0"/>
          </a:p>
        </p:txBody>
      </p:sp>
    </p:spTree>
    <p:extLst>
      <p:ext uri="{BB962C8B-B14F-4D97-AF65-F5344CB8AC3E}">
        <p14:creationId xmlns:p14="http://schemas.microsoft.com/office/powerpoint/2010/main" val="394484146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616</TotalTime>
  <Words>645</Words>
  <Application>Microsoft Office PowerPoint</Application>
  <PresentationFormat>On-screen Show (16:9)</PresentationFormat>
  <Paragraphs>78</Paragraphs>
  <Slides>12</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Söhne</vt:lpstr>
      <vt:lpstr>Times New Roman</vt:lpstr>
      <vt:lpstr>Simple Light</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Technology used</vt:lpstr>
      <vt:lpstr>application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Umaraj Umaraj</cp:lastModifiedBy>
  <cp:revision>161</cp:revision>
  <dcterms:modified xsi:type="dcterms:W3CDTF">2024-04-11T10:03:47Z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